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grandir" panose="020B0604020202020204" charset="0"/>
      <p:regular r:id="rId15"/>
    </p:embeddedFont>
    <p:embeddedFont>
      <p:font typeface="Agrandir Bold" panose="020B0604020202020204" charset="0"/>
      <p:regular r:id="rId16"/>
    </p:embeddedFont>
    <p:embeddedFont>
      <p:font typeface="Brittany" panose="020B0604020202020204" charset="0"/>
      <p:regular r:id="rId17"/>
    </p:embeddedFont>
    <p:embeddedFont>
      <p:font typeface="Copperplate Gothic 32 AB" panose="020B0604020202020204" charset="0"/>
      <p:regular r:id="rId18"/>
    </p:embeddedFont>
    <p:embeddedFont>
      <p:font typeface="The Seasons" panose="020B0604020202020204" charset="0"/>
      <p:regular r:id="rId19"/>
    </p:embeddedFont>
    <p:embeddedFont>
      <p:font typeface="Times New Roman Bold" panose="02020803070505020304" pitchFamily="18"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6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7.gif"/><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9.gif"/><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7.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5816477" y="-1797179"/>
            <a:ext cx="15735219" cy="13881357"/>
          </a:xfrm>
          <a:prstGeom prst="rect">
            <a:avLst/>
          </a:prstGeom>
        </p:spPr>
      </p:pic>
      <p:sp>
        <p:nvSpPr>
          <p:cNvPr id="3" name="TextBox 3"/>
          <p:cNvSpPr txBox="1"/>
          <p:nvPr/>
        </p:nvSpPr>
        <p:spPr>
          <a:xfrm>
            <a:off x="1397828" y="506449"/>
            <a:ext cx="12286259" cy="1936449"/>
          </a:xfrm>
          <a:prstGeom prst="rect">
            <a:avLst/>
          </a:prstGeom>
        </p:spPr>
        <p:txBody>
          <a:bodyPr lIns="0" tIns="0" rIns="0" bIns="0" rtlCol="0" anchor="t">
            <a:spAutoFit/>
          </a:bodyPr>
          <a:lstStyle/>
          <a:p>
            <a:pPr algn="ctr">
              <a:lnSpc>
                <a:spcPts val="6848"/>
              </a:lnSpc>
            </a:pPr>
            <a:r>
              <a:rPr lang="en-US" sz="6226">
                <a:solidFill>
                  <a:srgbClr val="2B2B2B"/>
                </a:solidFill>
                <a:latin typeface="Agrandir"/>
              </a:rPr>
              <a:t>G.Narayanamma Instituite of Technology and Science</a:t>
            </a:r>
          </a:p>
        </p:txBody>
      </p:sp>
      <p:pic>
        <p:nvPicPr>
          <p:cNvPr id="4" name="Picture 4"/>
          <p:cNvPicPr>
            <a:picLocks noChangeAspect="1"/>
          </p:cNvPicPr>
          <p:nvPr/>
        </p:nvPicPr>
        <p:blipFill>
          <a:blip r:embed="rId3">
            <a:alphaModFix amt="25000"/>
          </a:blip>
          <a:srcRect/>
          <a:stretch>
            <a:fillRect/>
          </a:stretch>
        </p:blipFill>
        <p:spPr>
          <a:xfrm rot="-7199120">
            <a:off x="-2896988" y="-1002021"/>
            <a:ext cx="5793977" cy="5895448"/>
          </a:xfrm>
          <a:prstGeom prst="rect">
            <a:avLst/>
          </a:prstGeom>
        </p:spPr>
      </p:pic>
      <p:sp>
        <p:nvSpPr>
          <p:cNvPr id="5" name="Freeform 5"/>
          <p:cNvSpPr/>
          <p:nvPr/>
        </p:nvSpPr>
        <p:spPr>
          <a:xfrm>
            <a:off x="14085889" y="344546"/>
            <a:ext cx="2229499" cy="2098352"/>
          </a:xfrm>
          <a:custGeom>
            <a:avLst/>
            <a:gdLst/>
            <a:ahLst/>
            <a:cxnLst/>
            <a:rect l="l" t="t" r="r" b="b"/>
            <a:pathLst>
              <a:path w="2229499" h="2098352">
                <a:moveTo>
                  <a:pt x="0" y="0"/>
                </a:moveTo>
                <a:lnTo>
                  <a:pt x="2229499" y="0"/>
                </a:lnTo>
                <a:lnTo>
                  <a:pt x="2229499" y="2098352"/>
                </a:lnTo>
                <a:lnTo>
                  <a:pt x="0" y="2098352"/>
                </a:lnTo>
                <a:lnTo>
                  <a:pt x="0" y="0"/>
                </a:lnTo>
                <a:close/>
              </a:path>
            </a:pathLst>
          </a:custGeom>
          <a:blipFill>
            <a:blip r:embed="rId4"/>
            <a:stretch>
              <a:fillRect/>
            </a:stretch>
          </a:blipFill>
        </p:spPr>
      </p:sp>
      <p:sp>
        <p:nvSpPr>
          <p:cNvPr id="6" name="TextBox 6"/>
          <p:cNvSpPr txBox="1"/>
          <p:nvPr/>
        </p:nvSpPr>
        <p:spPr>
          <a:xfrm>
            <a:off x="3588998" y="4072655"/>
            <a:ext cx="10496891" cy="3663361"/>
          </a:xfrm>
          <a:prstGeom prst="rect">
            <a:avLst/>
          </a:prstGeom>
        </p:spPr>
        <p:txBody>
          <a:bodyPr lIns="0" tIns="0" rIns="0" bIns="0" rtlCol="0" anchor="t">
            <a:spAutoFit/>
          </a:bodyPr>
          <a:lstStyle/>
          <a:p>
            <a:pPr algn="ctr">
              <a:lnSpc>
                <a:spcPts val="9113"/>
              </a:lnSpc>
            </a:pPr>
            <a:r>
              <a:rPr lang="en-US" sz="8679">
                <a:solidFill>
                  <a:srgbClr val="4C4A55"/>
                </a:solidFill>
                <a:latin typeface="Copperplate Gothic 32 AB"/>
              </a:rPr>
              <a:t>SIGN LANGUAGE 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378933" y="8342980"/>
            <a:ext cx="10522933" cy="2420275"/>
          </a:xfrm>
          <a:prstGeom prst="rect">
            <a:avLst/>
          </a:prstGeom>
        </p:spPr>
      </p:pic>
      <p:sp>
        <p:nvSpPr>
          <p:cNvPr id="4" name="Freeform 4"/>
          <p:cNvSpPr/>
          <p:nvPr/>
        </p:nvSpPr>
        <p:spPr>
          <a:xfrm>
            <a:off x="3524226" y="2409213"/>
            <a:ext cx="12249834" cy="6510816"/>
          </a:xfrm>
          <a:custGeom>
            <a:avLst/>
            <a:gdLst/>
            <a:ahLst/>
            <a:cxnLst/>
            <a:rect l="l" t="t" r="r" b="b"/>
            <a:pathLst>
              <a:path w="12249834" h="6510816">
                <a:moveTo>
                  <a:pt x="0" y="0"/>
                </a:moveTo>
                <a:lnTo>
                  <a:pt x="12249834" y="0"/>
                </a:lnTo>
                <a:lnTo>
                  <a:pt x="12249834" y="6510817"/>
                </a:lnTo>
                <a:lnTo>
                  <a:pt x="0" y="6510817"/>
                </a:lnTo>
                <a:lnTo>
                  <a:pt x="0" y="0"/>
                </a:lnTo>
                <a:close/>
              </a:path>
            </a:pathLst>
          </a:custGeom>
          <a:blipFill>
            <a:blip r:embed="rId4"/>
            <a:stretch>
              <a:fillRect/>
            </a:stretch>
          </a:blipFill>
        </p:spPr>
      </p:sp>
      <p:sp>
        <p:nvSpPr>
          <p:cNvPr id="5" name="TextBox 5"/>
          <p:cNvSpPr txBox="1"/>
          <p:nvPr/>
        </p:nvSpPr>
        <p:spPr>
          <a:xfrm>
            <a:off x="3366849" y="762000"/>
            <a:ext cx="11554302" cy="1327152"/>
          </a:xfrm>
          <a:prstGeom prst="rect">
            <a:avLst/>
          </a:prstGeom>
        </p:spPr>
        <p:txBody>
          <a:bodyPr lIns="0" tIns="0" rIns="0" bIns="0" rtlCol="0" anchor="t">
            <a:spAutoFit/>
          </a:bodyPr>
          <a:lstStyle/>
          <a:p>
            <a:pPr algn="ctr">
              <a:lnSpc>
                <a:spcPts val="9799"/>
              </a:lnSpc>
              <a:spcBef>
                <a:spcPct val="0"/>
              </a:spcBef>
            </a:pPr>
            <a:r>
              <a:rPr lang="en-US" sz="6999">
                <a:solidFill>
                  <a:srgbClr val="756D77"/>
                </a:solidFill>
                <a:latin typeface="Times New Roman"/>
              </a:rPr>
              <a:t>System Architecture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5993688" y="1983108"/>
            <a:ext cx="8256226" cy="7275192"/>
          </a:xfrm>
          <a:custGeom>
            <a:avLst/>
            <a:gdLst/>
            <a:ahLst/>
            <a:cxnLst/>
            <a:rect l="l" t="t" r="r" b="b"/>
            <a:pathLst>
              <a:path w="8256226" h="7275192">
                <a:moveTo>
                  <a:pt x="0" y="0"/>
                </a:moveTo>
                <a:lnTo>
                  <a:pt x="8256226" y="0"/>
                </a:lnTo>
                <a:lnTo>
                  <a:pt x="8256226" y="7275192"/>
                </a:lnTo>
                <a:lnTo>
                  <a:pt x="0" y="7275192"/>
                </a:lnTo>
                <a:lnTo>
                  <a:pt x="0" y="0"/>
                </a:lnTo>
                <a:close/>
              </a:path>
            </a:pathLst>
          </a:custGeom>
          <a:blipFill>
            <a:blip r:embed="rId2"/>
            <a:stretch>
              <a:fillRect/>
            </a:stretch>
          </a:blipFill>
        </p:spPr>
      </p:sp>
      <p:sp>
        <p:nvSpPr>
          <p:cNvPr id="3" name="TextBox 3"/>
          <p:cNvSpPr txBox="1"/>
          <p:nvPr/>
        </p:nvSpPr>
        <p:spPr>
          <a:xfrm>
            <a:off x="1527835" y="690880"/>
            <a:ext cx="7616165" cy="1292228"/>
          </a:xfrm>
          <a:prstGeom prst="rect">
            <a:avLst/>
          </a:prstGeom>
        </p:spPr>
        <p:txBody>
          <a:bodyPr lIns="0" tIns="0" rIns="0" bIns="0" rtlCol="0" anchor="t">
            <a:spAutoFit/>
          </a:bodyPr>
          <a:lstStyle/>
          <a:p>
            <a:pPr algn="ctr">
              <a:lnSpc>
                <a:spcPts val="9099"/>
              </a:lnSpc>
              <a:spcBef>
                <a:spcPct val="0"/>
              </a:spcBef>
            </a:pPr>
            <a:r>
              <a:rPr lang="en-US" sz="6499">
                <a:solidFill>
                  <a:srgbClr val="A0929A"/>
                </a:solidFill>
                <a:latin typeface="Agrandir Bold"/>
              </a:rPr>
              <a:t>Design</a:t>
            </a:r>
          </a:p>
        </p:txBody>
      </p:sp>
      <p:pic>
        <p:nvPicPr>
          <p:cNvPr id="4" name="Picture 4"/>
          <p:cNvPicPr>
            <a:picLocks noChangeAspect="1"/>
          </p:cNvPicPr>
          <p:nvPr/>
        </p:nvPicPr>
        <p:blipFill>
          <a:blip r:embed="rId3">
            <a:alphaModFix amt="25000"/>
          </a:blip>
          <a:srcRect/>
          <a:stretch>
            <a:fillRect/>
          </a:stretch>
        </p:blipFill>
        <p:spPr>
          <a:xfrm rot="-8870097">
            <a:off x="-3474935" y="343810"/>
            <a:ext cx="10005540" cy="105537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TextBox 5"/>
          <p:cNvSpPr txBox="1"/>
          <p:nvPr/>
        </p:nvSpPr>
        <p:spPr>
          <a:xfrm>
            <a:off x="1028700" y="1279003"/>
            <a:ext cx="1623060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Bold"/>
              </a:rPr>
              <a:t>References</a:t>
            </a:r>
          </a:p>
        </p:txBody>
      </p:sp>
      <p:sp>
        <p:nvSpPr>
          <p:cNvPr id="6" name="TextBox 6"/>
          <p:cNvSpPr txBox="1"/>
          <p:nvPr/>
        </p:nvSpPr>
        <p:spPr>
          <a:xfrm>
            <a:off x="1028700" y="3588189"/>
            <a:ext cx="16230600" cy="1847215"/>
          </a:xfrm>
          <a:prstGeom prst="rect">
            <a:avLst/>
          </a:prstGeom>
        </p:spPr>
        <p:txBody>
          <a:bodyPr lIns="0" tIns="0" rIns="0" bIns="0" rtlCol="0" anchor="t">
            <a:spAutoFit/>
          </a:bodyPr>
          <a:lstStyle/>
          <a:p>
            <a:pPr algn="ctr">
              <a:lnSpc>
                <a:spcPts val="4759"/>
              </a:lnSpc>
            </a:pPr>
            <a:r>
              <a:rPr lang="en-US" sz="3399">
                <a:solidFill>
                  <a:srgbClr val="2B2B2B"/>
                </a:solidFill>
                <a:latin typeface="Times New Roman"/>
              </a:rPr>
              <a:t>1.https://ieeexplore.ieee.org/document/10091051 </a:t>
            </a:r>
          </a:p>
          <a:p>
            <a:pPr algn="ctr">
              <a:lnSpc>
                <a:spcPts val="4759"/>
              </a:lnSpc>
            </a:pPr>
            <a:r>
              <a:rPr lang="en-US" sz="3399">
                <a:solidFill>
                  <a:srgbClr val="2B2B2B"/>
                </a:solidFill>
                <a:latin typeface="Times New Roman"/>
              </a:rPr>
              <a:t>(ieee paper on sign language recognition system using CNN)</a:t>
            </a:r>
          </a:p>
          <a:p>
            <a:pPr algn="ctr">
              <a:lnSpc>
                <a:spcPts val="4759"/>
              </a:lnSpc>
            </a:pPr>
            <a:endParaRPr lang="en-US" sz="3399">
              <a:solidFill>
                <a:srgbClr val="2B2B2B"/>
              </a:solidFill>
              <a:latin typeface="Times New Roman"/>
            </a:endParaRPr>
          </a:p>
        </p:txBody>
      </p:sp>
      <p:sp>
        <p:nvSpPr>
          <p:cNvPr id="7" name="TextBox 7"/>
          <p:cNvSpPr txBox="1"/>
          <p:nvPr/>
        </p:nvSpPr>
        <p:spPr>
          <a:xfrm>
            <a:off x="1028700" y="5546041"/>
            <a:ext cx="16230600" cy="1247140"/>
          </a:xfrm>
          <a:prstGeom prst="rect">
            <a:avLst/>
          </a:prstGeom>
        </p:spPr>
        <p:txBody>
          <a:bodyPr lIns="0" tIns="0" rIns="0" bIns="0" rtlCol="0" anchor="t">
            <a:spAutoFit/>
          </a:bodyPr>
          <a:lstStyle/>
          <a:p>
            <a:pPr algn="ctr">
              <a:lnSpc>
                <a:spcPts val="4759"/>
              </a:lnSpc>
            </a:pPr>
            <a:r>
              <a:rPr lang="en-US" sz="3399">
                <a:solidFill>
                  <a:srgbClr val="2B2B2B"/>
                </a:solidFill>
                <a:latin typeface="Times New Roman"/>
              </a:rPr>
              <a:t>2.https://ieeexplore.ieee.org/document/8950864</a:t>
            </a:r>
          </a:p>
          <a:p>
            <a:pPr algn="ctr">
              <a:lnSpc>
                <a:spcPts val="4759"/>
              </a:lnSpc>
            </a:pPr>
            <a:r>
              <a:rPr lang="en-US" sz="3399">
                <a:solidFill>
                  <a:srgbClr val="2B2B2B"/>
                </a:solidFill>
                <a:latin typeface="Times New Roman"/>
              </a:rPr>
              <a:t>(ieee paper on research of a sign language translation system based on deep learning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sp>
        <p:nvSpPr>
          <p:cNvPr id="3" name="TextBox 3"/>
          <p:cNvSpPr txBox="1"/>
          <p:nvPr/>
        </p:nvSpPr>
        <p:spPr>
          <a:xfrm>
            <a:off x="217250" y="3430703"/>
            <a:ext cx="17350688" cy="2186469"/>
          </a:xfrm>
          <a:prstGeom prst="rect">
            <a:avLst/>
          </a:prstGeom>
        </p:spPr>
        <p:txBody>
          <a:bodyPr lIns="0" tIns="0" rIns="0" bIns="0" rtlCol="0" anchor="t">
            <a:spAutoFit/>
          </a:bodyPr>
          <a:lstStyle/>
          <a:p>
            <a:pPr marL="0" lvl="0" indent="0" algn="ctr">
              <a:lnSpc>
                <a:spcPts val="17216"/>
              </a:lnSpc>
              <a:spcBef>
                <a:spcPct val="0"/>
              </a:spcBef>
            </a:pPr>
            <a:r>
              <a:rPr lang="en-US" sz="14347" u="none">
                <a:solidFill>
                  <a:srgbClr val="2B2B2B"/>
                </a:solidFill>
                <a:latin typeface="Brittany"/>
              </a:rPr>
              <a:t>Thank you!</a:t>
            </a:r>
          </a:p>
        </p:txBody>
      </p:sp>
      <p:pic>
        <p:nvPicPr>
          <p:cNvPr id="4" name="Picture 4"/>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5" name="Picture 5"/>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6" name="Picture 6"/>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4921017" y="729006"/>
            <a:ext cx="8445966" cy="4750856"/>
          </a:xfrm>
          <a:custGeom>
            <a:avLst/>
            <a:gdLst/>
            <a:ahLst/>
            <a:cxnLst/>
            <a:rect l="l" t="t" r="r" b="b"/>
            <a:pathLst>
              <a:path w="8445966" h="4750856">
                <a:moveTo>
                  <a:pt x="0" y="0"/>
                </a:moveTo>
                <a:lnTo>
                  <a:pt x="8445966" y="0"/>
                </a:lnTo>
                <a:lnTo>
                  <a:pt x="8445966" y="4750856"/>
                </a:lnTo>
                <a:lnTo>
                  <a:pt x="0" y="4750856"/>
                </a:lnTo>
                <a:lnTo>
                  <a:pt x="0" y="0"/>
                </a:lnTo>
                <a:close/>
              </a:path>
            </a:pathLst>
          </a:custGeom>
          <a:blipFill>
            <a:blip r:embed="rId2"/>
            <a:stretch>
              <a:fillRect/>
            </a:stretch>
          </a:blipFill>
        </p:spPr>
      </p:sp>
      <p:sp>
        <p:nvSpPr>
          <p:cNvPr id="3" name="TextBox 3"/>
          <p:cNvSpPr txBox="1"/>
          <p:nvPr/>
        </p:nvSpPr>
        <p:spPr>
          <a:xfrm>
            <a:off x="10072479" y="3037759"/>
            <a:ext cx="316218" cy="278765"/>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1</a:t>
            </a:r>
          </a:p>
        </p:txBody>
      </p:sp>
      <p:sp>
        <p:nvSpPr>
          <p:cNvPr id="4" name="TextBox 4"/>
          <p:cNvSpPr txBox="1"/>
          <p:nvPr/>
        </p:nvSpPr>
        <p:spPr>
          <a:xfrm>
            <a:off x="1028700" y="5996162"/>
            <a:ext cx="5792748" cy="2466975"/>
          </a:xfrm>
          <a:prstGeom prst="rect">
            <a:avLst/>
          </a:prstGeom>
        </p:spPr>
        <p:txBody>
          <a:bodyPr lIns="0" tIns="0" rIns="0" bIns="0" rtlCol="0" anchor="t">
            <a:spAutoFit/>
          </a:bodyPr>
          <a:lstStyle/>
          <a:p>
            <a:pPr algn="l">
              <a:lnSpc>
                <a:spcPts val="6300"/>
              </a:lnSpc>
            </a:pPr>
            <a:r>
              <a:rPr lang="en-US" sz="4500">
                <a:solidFill>
                  <a:srgbClr val="2B2B2B"/>
                </a:solidFill>
                <a:latin typeface="Times New Roman"/>
              </a:rPr>
              <a:t>Batch No: C13</a:t>
            </a:r>
          </a:p>
          <a:p>
            <a:pPr algn="l">
              <a:lnSpc>
                <a:spcPts val="6300"/>
              </a:lnSpc>
            </a:pPr>
            <a:r>
              <a:rPr lang="en-US" sz="4500">
                <a:solidFill>
                  <a:srgbClr val="2B2B2B"/>
                </a:solidFill>
                <a:latin typeface="Times New Roman"/>
              </a:rPr>
              <a:t>Guide:Mrs.B.Spandana</a:t>
            </a:r>
          </a:p>
          <a:p>
            <a:pPr algn="l">
              <a:lnSpc>
                <a:spcPts val="6300"/>
              </a:lnSpc>
            </a:pPr>
            <a:r>
              <a:rPr lang="en-US" sz="4500">
                <a:solidFill>
                  <a:srgbClr val="2B2B2B"/>
                </a:solidFill>
                <a:latin typeface="Times New Roman"/>
              </a:rPr>
              <a:t>Branch:CSE</a:t>
            </a:r>
          </a:p>
        </p:txBody>
      </p:sp>
      <p:sp>
        <p:nvSpPr>
          <p:cNvPr id="5" name="TextBox 5"/>
          <p:cNvSpPr txBox="1"/>
          <p:nvPr/>
        </p:nvSpPr>
        <p:spPr>
          <a:xfrm>
            <a:off x="12535024" y="5608106"/>
            <a:ext cx="4537234" cy="3246750"/>
          </a:xfrm>
          <a:prstGeom prst="rect">
            <a:avLst/>
          </a:prstGeom>
        </p:spPr>
        <p:txBody>
          <a:bodyPr lIns="0" tIns="0" rIns="0" bIns="0" rtlCol="0" anchor="t">
            <a:spAutoFit/>
          </a:bodyPr>
          <a:lstStyle/>
          <a:p>
            <a:pPr algn="ctr">
              <a:lnSpc>
                <a:spcPts val="5824"/>
              </a:lnSpc>
            </a:pPr>
            <a:r>
              <a:rPr lang="en-US" sz="4160">
                <a:solidFill>
                  <a:srgbClr val="2B2B2B"/>
                </a:solidFill>
                <a:latin typeface="Times New Roman Bold"/>
              </a:rPr>
              <a:t>BY:</a:t>
            </a:r>
          </a:p>
          <a:p>
            <a:pPr algn="ctr">
              <a:lnSpc>
                <a:spcPts val="4816"/>
              </a:lnSpc>
            </a:pPr>
            <a:r>
              <a:rPr lang="en-US" sz="3440">
                <a:solidFill>
                  <a:srgbClr val="2B2B2B"/>
                </a:solidFill>
                <a:latin typeface="Times New Roman"/>
              </a:rPr>
              <a:t>P.Sanjana-22251A05J0</a:t>
            </a:r>
          </a:p>
          <a:p>
            <a:pPr algn="ctr">
              <a:lnSpc>
                <a:spcPts val="4816"/>
              </a:lnSpc>
            </a:pPr>
            <a:r>
              <a:rPr lang="en-US" sz="3440">
                <a:solidFill>
                  <a:srgbClr val="2B2B2B"/>
                </a:solidFill>
                <a:latin typeface="Times New Roman"/>
              </a:rPr>
              <a:t>V.Nikhitha-22251A05J9</a:t>
            </a:r>
          </a:p>
          <a:p>
            <a:pPr algn="ctr">
              <a:lnSpc>
                <a:spcPts val="4816"/>
              </a:lnSpc>
            </a:pPr>
            <a:r>
              <a:rPr lang="en-US" sz="3440">
                <a:solidFill>
                  <a:srgbClr val="2B2B2B"/>
                </a:solidFill>
                <a:latin typeface="Times New Roman"/>
              </a:rPr>
              <a:t>T.Supriya-22251A05J8</a:t>
            </a:r>
          </a:p>
          <a:p>
            <a:pPr algn="ctr">
              <a:lnSpc>
                <a:spcPts val="4816"/>
              </a:lnSpc>
            </a:pPr>
            <a:r>
              <a:rPr lang="en-US" sz="3440">
                <a:solidFill>
                  <a:srgbClr val="2B2B2B"/>
                </a:solidFill>
                <a:latin typeface="Times New Roman"/>
              </a:rPr>
              <a:t>K.Keerthi-23255A0518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347938"/>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sp>
        <p:nvSpPr>
          <p:cNvPr id="4" name="Freeform 4"/>
          <p:cNvSpPr/>
          <p:nvPr/>
        </p:nvSpPr>
        <p:spPr>
          <a:xfrm>
            <a:off x="12205086" y="2838727"/>
            <a:ext cx="5741093" cy="3740142"/>
          </a:xfrm>
          <a:custGeom>
            <a:avLst/>
            <a:gdLst/>
            <a:ahLst/>
            <a:cxnLst/>
            <a:rect l="l" t="t" r="r" b="b"/>
            <a:pathLst>
              <a:path w="5741093" h="3740142">
                <a:moveTo>
                  <a:pt x="0" y="0"/>
                </a:moveTo>
                <a:lnTo>
                  <a:pt x="5741093" y="0"/>
                </a:lnTo>
                <a:lnTo>
                  <a:pt x="5741093" y="3740143"/>
                </a:lnTo>
                <a:lnTo>
                  <a:pt x="0" y="3740143"/>
                </a:lnTo>
                <a:lnTo>
                  <a:pt x="0" y="0"/>
                </a:lnTo>
                <a:close/>
              </a:path>
            </a:pathLst>
          </a:custGeom>
          <a:blipFill>
            <a:blip r:embed="rId4"/>
            <a:stretch>
              <a:fillRect l="-1813" r="-1813" b="-5238"/>
            </a:stretch>
          </a:blipFill>
        </p:spPr>
      </p:sp>
      <p:sp>
        <p:nvSpPr>
          <p:cNvPr id="5" name="TextBox 5"/>
          <p:cNvSpPr txBox="1"/>
          <p:nvPr/>
        </p:nvSpPr>
        <p:spPr>
          <a:xfrm>
            <a:off x="565205" y="464334"/>
            <a:ext cx="9426017" cy="938231"/>
          </a:xfrm>
          <a:prstGeom prst="rect">
            <a:avLst/>
          </a:prstGeom>
        </p:spPr>
        <p:txBody>
          <a:bodyPr lIns="0" tIns="0" rIns="0" bIns="0" rtlCol="0" anchor="t">
            <a:spAutoFit/>
          </a:bodyPr>
          <a:lstStyle/>
          <a:p>
            <a:pPr marL="0" lvl="0" indent="0" algn="ctr">
              <a:lnSpc>
                <a:spcPts val="6928"/>
              </a:lnSpc>
              <a:spcBef>
                <a:spcPct val="0"/>
              </a:spcBef>
            </a:pPr>
            <a:r>
              <a:rPr lang="en-US" sz="4948" u="none" strike="noStrike">
                <a:solidFill>
                  <a:srgbClr val="000000"/>
                </a:solidFill>
                <a:latin typeface="Times New Roman Bold"/>
              </a:rPr>
              <a:t>INTRODUCTION:</a:t>
            </a:r>
          </a:p>
        </p:txBody>
      </p:sp>
      <p:sp>
        <p:nvSpPr>
          <p:cNvPr id="6" name="TextBox 6"/>
          <p:cNvSpPr txBox="1"/>
          <p:nvPr/>
        </p:nvSpPr>
        <p:spPr>
          <a:xfrm>
            <a:off x="7626727" y="2931430"/>
            <a:ext cx="9525" cy="647065"/>
          </a:xfrm>
          <a:prstGeom prst="rect">
            <a:avLst/>
          </a:prstGeom>
        </p:spPr>
        <p:txBody>
          <a:bodyPr lIns="0" tIns="0" rIns="0" bIns="0" rtlCol="0" anchor="t">
            <a:spAutoFit/>
          </a:bodyPr>
          <a:lstStyle/>
          <a:p>
            <a:pPr algn="ctr">
              <a:lnSpc>
                <a:spcPts val="4759"/>
              </a:lnSpc>
            </a:pPr>
            <a:endParaRPr/>
          </a:p>
        </p:txBody>
      </p:sp>
      <p:sp>
        <p:nvSpPr>
          <p:cNvPr id="7" name="TextBox 7"/>
          <p:cNvSpPr txBox="1"/>
          <p:nvPr/>
        </p:nvSpPr>
        <p:spPr>
          <a:xfrm>
            <a:off x="0" y="1975209"/>
            <a:ext cx="10750510" cy="6047350"/>
          </a:xfrm>
          <a:prstGeom prst="rect">
            <a:avLst/>
          </a:prstGeom>
        </p:spPr>
        <p:txBody>
          <a:bodyPr lIns="0" tIns="0" rIns="0" bIns="0" rtlCol="0" anchor="t">
            <a:spAutoFit/>
          </a:bodyPr>
          <a:lstStyle/>
          <a:p>
            <a:pPr marL="737371" lvl="1" indent="-368685" algn="just">
              <a:lnSpc>
                <a:spcPts val="4781"/>
              </a:lnSpc>
              <a:buFont typeface="Arial"/>
              <a:buChar char="•"/>
            </a:pPr>
            <a:r>
              <a:rPr lang="en-US" sz="3415">
                <a:solidFill>
                  <a:srgbClr val="000000"/>
                </a:solidFill>
                <a:latin typeface="Times New Roman"/>
              </a:rPr>
              <a:t>Real-time sign language detection using deep learning.</a:t>
            </a:r>
          </a:p>
          <a:p>
            <a:pPr marL="737371" lvl="1" indent="-368685" algn="just">
              <a:lnSpc>
                <a:spcPts val="4781"/>
              </a:lnSpc>
              <a:buFont typeface="Arial"/>
              <a:buChar char="•"/>
            </a:pPr>
            <a:r>
              <a:rPr lang="en-US" sz="3415">
                <a:solidFill>
                  <a:srgbClr val="000000"/>
                </a:solidFill>
                <a:latin typeface="Times New Roman"/>
              </a:rPr>
              <a:t>Bridges communication gap between sign language </a:t>
            </a:r>
          </a:p>
          <a:p>
            <a:pPr algn="just">
              <a:lnSpc>
                <a:spcPts val="4781"/>
              </a:lnSpc>
            </a:pPr>
            <a:r>
              <a:rPr lang="en-US" sz="3415">
                <a:solidFill>
                  <a:srgbClr val="000000"/>
                </a:solidFill>
                <a:latin typeface="Times New Roman"/>
              </a:rPr>
              <a:t>        users and others.</a:t>
            </a:r>
          </a:p>
          <a:p>
            <a:pPr marL="737371" lvl="1" indent="-368685" algn="just">
              <a:lnSpc>
                <a:spcPts val="4781"/>
              </a:lnSpc>
              <a:buFont typeface="Arial"/>
              <a:buChar char="•"/>
            </a:pPr>
            <a:r>
              <a:rPr lang="en-US" sz="3415">
                <a:solidFill>
                  <a:srgbClr val="000000"/>
                </a:solidFill>
                <a:latin typeface="Times New Roman"/>
              </a:rPr>
              <a:t>Customized models ensure accurate recognition </a:t>
            </a:r>
          </a:p>
          <a:p>
            <a:pPr algn="just">
              <a:lnSpc>
                <a:spcPts val="4781"/>
              </a:lnSpc>
            </a:pPr>
            <a:r>
              <a:rPr lang="en-US" sz="3415">
                <a:solidFill>
                  <a:srgbClr val="000000"/>
                </a:solidFill>
                <a:latin typeface="Times New Roman"/>
              </a:rPr>
              <a:t>        across variations.</a:t>
            </a:r>
          </a:p>
          <a:p>
            <a:pPr marL="737371" lvl="1" indent="-368685" algn="just">
              <a:lnSpc>
                <a:spcPts val="4781"/>
              </a:lnSpc>
              <a:buFont typeface="Arial"/>
              <a:buChar char="•"/>
            </a:pPr>
            <a:r>
              <a:rPr lang="en-US" sz="3415">
                <a:solidFill>
                  <a:srgbClr val="000000"/>
                </a:solidFill>
                <a:latin typeface="Times New Roman"/>
              </a:rPr>
              <a:t>Adaptable to various devices for widespread</a:t>
            </a:r>
          </a:p>
          <a:p>
            <a:pPr algn="just">
              <a:lnSpc>
                <a:spcPts val="4781"/>
              </a:lnSpc>
            </a:pPr>
            <a:r>
              <a:rPr lang="en-US" sz="3415">
                <a:solidFill>
                  <a:srgbClr val="000000"/>
                </a:solidFill>
                <a:latin typeface="Times New Roman"/>
              </a:rPr>
              <a:t>       accessibility.</a:t>
            </a:r>
          </a:p>
          <a:p>
            <a:pPr marL="737371" lvl="1" indent="-368685" algn="just">
              <a:lnSpc>
                <a:spcPts val="4781"/>
              </a:lnSpc>
              <a:buFont typeface="Arial"/>
              <a:buChar char="•"/>
            </a:pPr>
            <a:r>
              <a:rPr lang="en-US" sz="3415">
                <a:solidFill>
                  <a:srgbClr val="000000"/>
                </a:solidFill>
                <a:latin typeface="Times New Roman"/>
              </a:rPr>
              <a:t>User-friendly interface promotes natural and  </a:t>
            </a:r>
          </a:p>
          <a:p>
            <a:pPr algn="just">
              <a:lnSpc>
                <a:spcPts val="4781"/>
              </a:lnSpc>
            </a:pPr>
            <a:r>
              <a:rPr lang="en-US" sz="3415">
                <a:solidFill>
                  <a:srgbClr val="000000"/>
                </a:solidFill>
                <a:latin typeface="Times New Roman"/>
              </a:rPr>
              <a:t>         meaningful interactions.</a:t>
            </a:r>
          </a:p>
          <a:p>
            <a:pPr algn="just">
              <a:lnSpc>
                <a:spcPts val="4781"/>
              </a:lnSpc>
            </a:pPr>
            <a:endParaRPr lang="en-US" sz="3415">
              <a:solidFill>
                <a:srgbClr val="000000"/>
              </a:solidFill>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3332771" y="838200"/>
            <a:ext cx="9398198"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Bold"/>
              </a:rPr>
              <a:t>Literature Survey</a:t>
            </a:r>
          </a:p>
        </p:txBody>
      </p:sp>
      <p:pic>
        <p:nvPicPr>
          <p:cNvPr id="3" name="Picture 3"/>
          <p:cNvPicPr>
            <a:picLocks noChangeAspect="1"/>
          </p:cNvPicPr>
          <p:nvPr/>
        </p:nvPicPr>
        <p:blipFill>
          <a:blip r:embed="rId2">
            <a:alphaModFix amt="25000"/>
          </a:blip>
          <a:srcRect/>
          <a:stretch>
            <a:fillRect/>
          </a:stretch>
        </p:blipFill>
        <p:spPr>
          <a:xfrm>
            <a:off x="-4810715" y="4815644"/>
            <a:ext cx="7788528" cy="7924929"/>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13475141" y="-3437187"/>
            <a:ext cx="7604983" cy="7591546"/>
          </a:xfrm>
          <a:prstGeom prst="rect">
            <a:avLst/>
          </a:prstGeom>
        </p:spPr>
      </p:pic>
      <p:graphicFrame>
        <p:nvGraphicFramePr>
          <p:cNvPr id="5" name="Table 5"/>
          <p:cNvGraphicFramePr>
            <a:graphicFrameLocks noGrp="1"/>
          </p:cNvGraphicFramePr>
          <p:nvPr/>
        </p:nvGraphicFramePr>
        <p:xfrm>
          <a:off x="1888332" y="2395114"/>
          <a:ext cx="13585368" cy="7727595"/>
        </p:xfrm>
        <a:graphic>
          <a:graphicData uri="http://schemas.openxmlformats.org/drawingml/2006/table">
            <a:tbl>
              <a:tblPr/>
              <a:tblGrid>
                <a:gridCol w="4604489">
                  <a:extLst>
                    <a:ext uri="{9D8B030D-6E8A-4147-A177-3AD203B41FA5}">
                      <a16:colId xmlns:a16="http://schemas.microsoft.com/office/drawing/2014/main" val="20000"/>
                    </a:ext>
                  </a:extLst>
                </a:gridCol>
                <a:gridCol w="4673220">
                  <a:extLst>
                    <a:ext uri="{9D8B030D-6E8A-4147-A177-3AD203B41FA5}">
                      <a16:colId xmlns:a16="http://schemas.microsoft.com/office/drawing/2014/main" val="20001"/>
                    </a:ext>
                  </a:extLst>
                </a:gridCol>
                <a:gridCol w="4307659">
                  <a:extLst>
                    <a:ext uri="{9D8B030D-6E8A-4147-A177-3AD203B41FA5}">
                      <a16:colId xmlns:a16="http://schemas.microsoft.com/office/drawing/2014/main" val="20002"/>
                    </a:ext>
                  </a:extLst>
                </a:gridCol>
              </a:tblGrid>
              <a:tr h="1074920">
                <a:tc>
                  <a:txBody>
                    <a:bodyPr/>
                    <a:lstStyle/>
                    <a:p>
                      <a:pPr algn="ctr">
                        <a:lnSpc>
                          <a:spcPts val="4619"/>
                        </a:lnSpc>
                        <a:defRPr/>
                      </a:pPr>
                      <a:r>
                        <a:rPr lang="en-US" sz="3299">
                          <a:solidFill>
                            <a:srgbClr val="000000"/>
                          </a:solidFill>
                          <a:latin typeface="Agrandir"/>
                        </a:rPr>
                        <a:t>Problem Statement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Agrandir"/>
                        </a:rPr>
                        <a:t>Research Papers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Agrandir"/>
                        </a:rPr>
                        <a:t>Disadvantages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59627">
                <a:tc>
                  <a:txBody>
                    <a:bodyPr/>
                    <a:lstStyle/>
                    <a:p>
                      <a:pPr algn="ctr">
                        <a:lnSpc>
                          <a:spcPts val="3359"/>
                        </a:lnSpc>
                        <a:defRPr/>
                      </a:pPr>
                      <a:r>
                        <a:rPr lang="en-US" sz="2399">
                          <a:solidFill>
                            <a:srgbClr val="000000"/>
                          </a:solidFill>
                          <a:latin typeface="Agrandir"/>
                        </a:rPr>
                        <a:t>Developing  a CNN-based</a:t>
                      </a:r>
                      <a:endParaRPr lang="en-US" sz="1100"/>
                    </a:p>
                    <a:p>
                      <a:pPr algn="ctr">
                        <a:lnSpc>
                          <a:spcPts val="3359"/>
                        </a:lnSpc>
                      </a:pPr>
                      <a:r>
                        <a:rPr lang="en-US" sz="2399">
                          <a:solidFill>
                            <a:srgbClr val="000000"/>
                          </a:solidFill>
                          <a:latin typeface="Agrandir"/>
                        </a:rPr>
                        <a:t>solution to</a:t>
                      </a:r>
                    </a:p>
                    <a:p>
                      <a:pPr algn="ctr">
                        <a:lnSpc>
                          <a:spcPts val="3359"/>
                        </a:lnSpc>
                      </a:pPr>
                      <a:r>
                        <a:rPr lang="en-US" sz="2399">
                          <a:solidFill>
                            <a:srgbClr val="000000"/>
                          </a:solidFill>
                          <a:latin typeface="Agrandir"/>
                        </a:rPr>
                        <a:t>automatically recognize and interrupt sign language gestures in real-time addressing the need for more accurate and efficient communication tools for this community.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Agrandir"/>
                        </a:rPr>
                        <a:t>Sign Language recognition System using CNN</a:t>
                      </a:r>
                      <a:endParaRPr lang="en-US" sz="1100"/>
                    </a:p>
                    <a:p>
                      <a:pPr algn="ctr">
                        <a:lnSpc>
                          <a:spcPts val="3499"/>
                        </a:lnSpc>
                      </a:pPr>
                      <a:r>
                        <a:rPr lang="en-US" sz="2499">
                          <a:solidFill>
                            <a:srgbClr val="000000"/>
                          </a:solidFill>
                          <a:latin typeface="Agrandir"/>
                        </a:rPr>
                        <a:t>(Publisher:IEEE)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9"/>
                        </a:lnSpc>
                        <a:defRPr/>
                      </a:pPr>
                      <a:r>
                        <a:rPr lang="en-US" sz="2699">
                          <a:solidFill>
                            <a:srgbClr val="000000"/>
                          </a:solidFill>
                          <a:latin typeface="Agrandir"/>
                        </a:rPr>
                        <a:t>It cannot recognize gestures  if the background is cluttered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93049">
                <a:tc>
                  <a:txBody>
                    <a:bodyPr/>
                    <a:lstStyle/>
                    <a:p>
                      <a:pPr algn="ctr">
                        <a:lnSpc>
                          <a:spcPts val="196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9"/>
                        </a:lnSpc>
                        <a:defRPr/>
                      </a:pPr>
                      <a:r>
                        <a:rPr lang="en-US" sz="2699">
                          <a:solidFill>
                            <a:srgbClr val="000000"/>
                          </a:solidFill>
                          <a:latin typeface="Agrandir"/>
                        </a:rPr>
                        <a:t> Sign language Translation system based on Deep Learning.</a:t>
                      </a:r>
                      <a:endParaRPr lang="en-US" sz="1100"/>
                    </a:p>
                    <a:p>
                      <a:pPr algn="ctr">
                        <a:lnSpc>
                          <a:spcPts val="3779"/>
                        </a:lnSpc>
                      </a:pPr>
                      <a:r>
                        <a:rPr lang="en-US" sz="2699">
                          <a:solidFill>
                            <a:srgbClr val="000000"/>
                          </a:solidFill>
                          <a:latin typeface="Agrandir"/>
                        </a:rPr>
                        <a:t>(Publisher:IEEE)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9"/>
                        </a:lnSpc>
                        <a:defRPr/>
                      </a:pPr>
                      <a:r>
                        <a:rPr lang="en-US" sz="2699">
                          <a:solidFill>
                            <a:srgbClr val="000000"/>
                          </a:solidFill>
                          <a:latin typeface="Agrandir"/>
                        </a:rPr>
                        <a:t>Limited Training 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pic>
        <p:nvPicPr>
          <p:cNvPr id="3" name="Picture 3"/>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4" name="Picture 4"/>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
        <p:nvSpPr>
          <p:cNvPr id="5" name="TextBox 5"/>
          <p:cNvSpPr txBox="1"/>
          <p:nvPr/>
        </p:nvSpPr>
        <p:spPr>
          <a:xfrm>
            <a:off x="3827570" y="940210"/>
            <a:ext cx="10231736" cy="1747519"/>
          </a:xfrm>
          <a:prstGeom prst="rect">
            <a:avLst/>
          </a:prstGeom>
        </p:spPr>
        <p:txBody>
          <a:bodyPr lIns="0" tIns="0" rIns="0" bIns="0" rtlCol="0" anchor="t">
            <a:spAutoFit/>
          </a:bodyPr>
          <a:lstStyle/>
          <a:p>
            <a:pPr algn="ctr">
              <a:lnSpc>
                <a:spcPts val="12880"/>
              </a:lnSpc>
            </a:pPr>
            <a:r>
              <a:rPr lang="en-US" sz="9200">
                <a:solidFill>
                  <a:srgbClr val="000000"/>
                </a:solidFill>
                <a:latin typeface="The Seasons"/>
              </a:rPr>
              <a:t>Problem Statement</a:t>
            </a:r>
          </a:p>
        </p:txBody>
      </p:sp>
      <p:sp>
        <p:nvSpPr>
          <p:cNvPr id="6" name="TextBox 6"/>
          <p:cNvSpPr txBox="1"/>
          <p:nvPr/>
        </p:nvSpPr>
        <p:spPr>
          <a:xfrm>
            <a:off x="0" y="3745988"/>
            <a:ext cx="18288000" cy="4307303"/>
          </a:xfrm>
          <a:prstGeom prst="rect">
            <a:avLst/>
          </a:prstGeom>
        </p:spPr>
        <p:txBody>
          <a:bodyPr lIns="0" tIns="0" rIns="0" bIns="0" rtlCol="0" anchor="t">
            <a:spAutoFit/>
          </a:bodyPr>
          <a:lstStyle/>
          <a:p>
            <a:pPr algn="ctr">
              <a:lnSpc>
                <a:spcPts val="6714"/>
              </a:lnSpc>
            </a:pPr>
            <a:r>
              <a:rPr lang="en-US" sz="4796">
                <a:solidFill>
                  <a:srgbClr val="000000"/>
                </a:solidFill>
                <a:latin typeface="Times New Roman"/>
              </a:rPr>
              <a:t>Developing a CNN-based solution to</a:t>
            </a:r>
          </a:p>
          <a:p>
            <a:pPr algn="ctr">
              <a:lnSpc>
                <a:spcPts val="6714"/>
              </a:lnSpc>
            </a:pPr>
            <a:r>
              <a:rPr lang="en-US" sz="4796">
                <a:solidFill>
                  <a:srgbClr val="000000"/>
                </a:solidFill>
                <a:latin typeface="Times New Roman"/>
              </a:rPr>
              <a:t>automatically recognize and interrupt sign language gestures in real-time addressing the need for more accurate and efficient communication tools for this community.</a:t>
            </a:r>
          </a:p>
          <a:p>
            <a:pPr algn="ctr">
              <a:lnSpc>
                <a:spcPts val="6714"/>
              </a:lnSpc>
            </a:pPr>
            <a:endParaRPr lang="en-US" sz="4796">
              <a:solidFill>
                <a:srgbClr val="000000"/>
              </a:solidFill>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6099990" y="315149"/>
            <a:ext cx="5386715" cy="1188976"/>
          </a:xfrm>
          <a:prstGeom prst="rect">
            <a:avLst/>
          </a:prstGeom>
        </p:spPr>
        <p:txBody>
          <a:bodyPr lIns="0" tIns="0" rIns="0" bIns="0" rtlCol="0" anchor="t">
            <a:spAutoFit/>
          </a:bodyPr>
          <a:lstStyle/>
          <a:p>
            <a:pPr algn="ctr">
              <a:lnSpc>
                <a:spcPts val="8785"/>
              </a:lnSpc>
            </a:pPr>
            <a:r>
              <a:rPr lang="en-US" sz="6275">
                <a:solidFill>
                  <a:srgbClr val="000000"/>
                </a:solidFill>
                <a:latin typeface="Times New Roman Bold"/>
              </a:rPr>
              <a:t>Existing System</a:t>
            </a:r>
          </a:p>
        </p:txBody>
      </p:sp>
      <p:sp>
        <p:nvSpPr>
          <p:cNvPr id="3" name="TextBox 3"/>
          <p:cNvSpPr txBox="1"/>
          <p:nvPr/>
        </p:nvSpPr>
        <p:spPr>
          <a:xfrm>
            <a:off x="0" y="2893793"/>
            <a:ext cx="17971402" cy="3575314"/>
          </a:xfrm>
          <a:prstGeom prst="rect">
            <a:avLst/>
          </a:prstGeom>
        </p:spPr>
        <p:txBody>
          <a:bodyPr lIns="0" tIns="0" rIns="0" bIns="0" rtlCol="0" anchor="t">
            <a:spAutoFit/>
          </a:bodyPr>
          <a:lstStyle/>
          <a:p>
            <a:pPr algn="ctr">
              <a:lnSpc>
                <a:spcPts val="5585"/>
              </a:lnSpc>
            </a:pPr>
            <a:r>
              <a:rPr lang="en-US" sz="3989">
                <a:solidFill>
                  <a:srgbClr val="000000"/>
                </a:solidFill>
                <a:latin typeface="Times New Roman"/>
              </a:rPr>
              <a:t>The existing systems datasets contain less  number of gestures for detection .The existing Indian Sign Language Recognition systems are designed using machine learning algorithms with single-double handed gestures but they are not real -time . Few of them could not recognize the gesture if the background is cluttered and the 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2386853">
            <a:off x="-3234933" y="-1471576"/>
            <a:ext cx="14322769" cy="13230153"/>
          </a:xfrm>
          <a:prstGeom prst="rect">
            <a:avLst/>
          </a:prstGeom>
        </p:spPr>
      </p:pic>
      <p:sp>
        <p:nvSpPr>
          <p:cNvPr id="3" name="TextBox 3"/>
          <p:cNvSpPr txBox="1"/>
          <p:nvPr/>
        </p:nvSpPr>
        <p:spPr>
          <a:xfrm>
            <a:off x="9535001" y="411101"/>
            <a:ext cx="9525" cy="1747519"/>
          </a:xfrm>
          <a:prstGeom prst="rect">
            <a:avLst/>
          </a:prstGeom>
        </p:spPr>
        <p:txBody>
          <a:bodyPr lIns="0" tIns="0" rIns="0" bIns="0" rtlCol="0" anchor="t">
            <a:spAutoFit/>
          </a:bodyPr>
          <a:lstStyle/>
          <a:p>
            <a:pPr algn="ctr">
              <a:lnSpc>
                <a:spcPts val="12880"/>
              </a:lnSpc>
            </a:pPr>
            <a:endParaRPr/>
          </a:p>
        </p:txBody>
      </p:sp>
      <p:sp>
        <p:nvSpPr>
          <p:cNvPr id="4" name="TextBox 4"/>
          <p:cNvSpPr txBox="1"/>
          <p:nvPr/>
        </p:nvSpPr>
        <p:spPr>
          <a:xfrm>
            <a:off x="6440287" y="865126"/>
            <a:ext cx="4979789" cy="991870"/>
          </a:xfrm>
          <a:prstGeom prst="rect">
            <a:avLst/>
          </a:prstGeom>
        </p:spPr>
        <p:txBody>
          <a:bodyPr lIns="0" tIns="0" rIns="0" bIns="0" rtlCol="0" anchor="t">
            <a:spAutoFit/>
          </a:bodyPr>
          <a:lstStyle/>
          <a:p>
            <a:pPr algn="ctr">
              <a:lnSpc>
                <a:spcPts val="7279"/>
              </a:lnSpc>
            </a:pPr>
            <a:r>
              <a:rPr lang="en-US" sz="5199">
                <a:solidFill>
                  <a:srgbClr val="000000"/>
                </a:solidFill>
                <a:latin typeface="Times New Roman Bold"/>
              </a:rPr>
              <a:t>Proposed Systems</a:t>
            </a:r>
          </a:p>
        </p:txBody>
      </p:sp>
      <p:sp>
        <p:nvSpPr>
          <p:cNvPr id="5" name="TextBox 5"/>
          <p:cNvSpPr txBox="1"/>
          <p:nvPr/>
        </p:nvSpPr>
        <p:spPr>
          <a:xfrm>
            <a:off x="0" y="2889323"/>
            <a:ext cx="18288000" cy="4247515"/>
          </a:xfrm>
          <a:prstGeom prst="rect">
            <a:avLst/>
          </a:prstGeom>
        </p:spPr>
        <p:txBody>
          <a:bodyPr lIns="0" tIns="0" rIns="0" bIns="0" rtlCol="0" anchor="t">
            <a:spAutoFit/>
          </a:bodyPr>
          <a:lstStyle/>
          <a:p>
            <a:pPr algn="ctr">
              <a:lnSpc>
                <a:spcPts val="4759"/>
              </a:lnSpc>
            </a:pPr>
            <a:r>
              <a:rPr lang="en-US" sz="3399">
                <a:solidFill>
                  <a:srgbClr val="000000"/>
                </a:solidFill>
                <a:latin typeface="Times New Roman"/>
              </a:rPr>
              <a:t>Our proposed system aims to enhance sign language detection using CNNs. We plan to expand the dataset with more diverse sign language images to improve model performance and generalization. To tackle cluttered backgrounds, we'll employ preprocessing techniques and data augmentation methods. Our CNN architecture is designed to adapt to cluttered environments, ensuring robust performance. Evaluation metrics will include accuracy, precision, recall, and F1-score. Anticipated benefits include improved accuracy in detecting sign language gestures, enhancing accessibility for individuals with impairments.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sp>
        <p:nvSpPr>
          <p:cNvPr id="2" name="TextBox 2"/>
          <p:cNvSpPr txBox="1"/>
          <p:nvPr/>
        </p:nvSpPr>
        <p:spPr>
          <a:xfrm>
            <a:off x="1709626" y="583015"/>
            <a:ext cx="14427636"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4C4A55"/>
                </a:solidFill>
                <a:latin typeface="Agrandir Bold"/>
              </a:rPr>
              <a:t>Objectives</a:t>
            </a:r>
          </a:p>
        </p:txBody>
      </p:sp>
      <p:sp>
        <p:nvSpPr>
          <p:cNvPr id="3" name="TextBox 3"/>
          <p:cNvSpPr txBox="1"/>
          <p:nvPr/>
        </p:nvSpPr>
        <p:spPr>
          <a:xfrm>
            <a:off x="0" y="6795911"/>
            <a:ext cx="18288000" cy="2190750"/>
          </a:xfrm>
          <a:prstGeom prst="rect">
            <a:avLst/>
          </a:prstGeom>
        </p:spPr>
        <p:txBody>
          <a:bodyPr lIns="0" tIns="0" rIns="0" bIns="0" rtlCol="0" anchor="t">
            <a:spAutoFit/>
          </a:bodyPr>
          <a:lstStyle/>
          <a:p>
            <a:pPr marL="971563" lvl="1" indent="-485781" algn="ctr">
              <a:lnSpc>
                <a:spcPts val="5400"/>
              </a:lnSpc>
              <a:buFont typeface="Arial"/>
              <a:buChar char="•"/>
            </a:pPr>
            <a:r>
              <a:rPr lang="en-US" sz="4500">
                <a:solidFill>
                  <a:srgbClr val="2B2B2B"/>
                </a:solidFill>
                <a:latin typeface="Agrandir"/>
              </a:rPr>
              <a:t>To deliver a system for Realtime sign language detection and recognition using Computer Vision. </a:t>
            </a:r>
          </a:p>
          <a:p>
            <a:pPr algn="ctr">
              <a:lnSpc>
                <a:spcPts val="5400"/>
              </a:lnSpc>
            </a:pPr>
            <a:r>
              <a:rPr lang="en-US" sz="4500">
                <a:solidFill>
                  <a:srgbClr val="2B2B2B"/>
                </a:solidFill>
                <a:latin typeface="Agrandir"/>
              </a:rPr>
              <a:t>      And the training of model using CNN.</a:t>
            </a:r>
          </a:p>
        </p:txBody>
      </p:sp>
      <p:pic>
        <p:nvPicPr>
          <p:cNvPr id="4" name="Picture 4"/>
          <p:cNvPicPr>
            <a:picLocks noChangeAspect="1"/>
          </p:cNvPicPr>
          <p:nvPr/>
        </p:nvPicPr>
        <p:blipFill>
          <a:blip r:embed="rId2">
            <a:alphaModFix amt="25000"/>
          </a:blip>
          <a:srcRect/>
          <a:stretch>
            <a:fillRect/>
          </a:stretch>
        </p:blipFill>
        <p:spPr>
          <a:xfrm rot="1775307">
            <a:off x="-5127148" y="-3603439"/>
            <a:ext cx="8169688" cy="11310624"/>
          </a:xfrm>
          <a:prstGeom prst="rect">
            <a:avLst/>
          </a:prstGeom>
        </p:spPr>
      </p:pic>
      <p:pic>
        <p:nvPicPr>
          <p:cNvPr id="5" name="Picture 5"/>
          <p:cNvPicPr>
            <a:picLocks noChangeAspect="1"/>
          </p:cNvPicPr>
          <p:nvPr/>
        </p:nvPicPr>
        <p:blipFill>
          <a:blip r:embed="rId3">
            <a:alphaModFix amt="25000"/>
          </a:blip>
          <a:srcRect/>
          <a:stretch>
            <a:fillRect/>
          </a:stretch>
        </p:blipFill>
        <p:spPr>
          <a:xfrm rot="-10800000">
            <a:off x="14869334" y="6663476"/>
            <a:ext cx="5468057" cy="6108036"/>
          </a:xfrm>
          <a:prstGeom prst="rect">
            <a:avLst/>
          </a:prstGeom>
        </p:spPr>
      </p:pic>
      <p:sp>
        <p:nvSpPr>
          <p:cNvPr id="6" name="TextBox 6"/>
          <p:cNvSpPr txBox="1"/>
          <p:nvPr/>
        </p:nvSpPr>
        <p:spPr>
          <a:xfrm>
            <a:off x="0" y="4196500"/>
            <a:ext cx="18288000" cy="2466976"/>
          </a:xfrm>
          <a:prstGeom prst="rect">
            <a:avLst/>
          </a:prstGeom>
        </p:spPr>
        <p:txBody>
          <a:bodyPr lIns="0" tIns="0" rIns="0" bIns="0" rtlCol="0" anchor="t">
            <a:spAutoFit/>
          </a:bodyPr>
          <a:lstStyle/>
          <a:p>
            <a:pPr marL="971542" lvl="1" indent="-485771" algn="ctr">
              <a:lnSpc>
                <a:spcPts val="6299"/>
              </a:lnSpc>
              <a:buFont typeface="Arial"/>
              <a:buChar char="•"/>
            </a:pPr>
            <a:r>
              <a:rPr lang="en-US" sz="4499">
                <a:solidFill>
                  <a:srgbClr val="000000"/>
                </a:solidFill>
                <a:latin typeface="Agrandir"/>
              </a:rPr>
              <a:t>To enhance accessibility by developing user-friendly applications, such as web apps, for individuals with speech disabilities .</a:t>
            </a:r>
          </a:p>
        </p:txBody>
      </p:sp>
      <p:sp>
        <p:nvSpPr>
          <p:cNvPr id="7" name="TextBox 7"/>
          <p:cNvSpPr txBox="1"/>
          <p:nvPr/>
        </p:nvSpPr>
        <p:spPr>
          <a:xfrm>
            <a:off x="0" y="2462949"/>
            <a:ext cx="18288000" cy="1676401"/>
          </a:xfrm>
          <a:prstGeom prst="rect">
            <a:avLst/>
          </a:prstGeom>
        </p:spPr>
        <p:txBody>
          <a:bodyPr lIns="0" tIns="0" rIns="0" bIns="0" rtlCol="0" anchor="t">
            <a:spAutoFit/>
          </a:bodyPr>
          <a:lstStyle/>
          <a:p>
            <a:pPr marL="971542" lvl="1" indent="-485771" algn="ctr">
              <a:lnSpc>
                <a:spcPts val="6299"/>
              </a:lnSpc>
              <a:buFont typeface="Arial"/>
              <a:buChar char="•"/>
            </a:pPr>
            <a:r>
              <a:rPr lang="en-US" sz="4499">
                <a:solidFill>
                  <a:srgbClr val="000000"/>
                </a:solidFill>
                <a:latin typeface="Agrandir"/>
              </a:rPr>
              <a:t>To facilitate communication between signers and non-signers by translating sign language into text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TextBox 2"/>
          <p:cNvSpPr txBox="1"/>
          <p:nvPr/>
        </p:nvSpPr>
        <p:spPr>
          <a:xfrm>
            <a:off x="4590324" y="984084"/>
            <a:ext cx="9107352" cy="1181100"/>
          </a:xfrm>
          <a:prstGeom prst="rect">
            <a:avLst/>
          </a:prstGeom>
        </p:spPr>
        <p:txBody>
          <a:bodyPr lIns="0" tIns="0" rIns="0" bIns="0" rtlCol="0" anchor="t">
            <a:spAutoFit/>
          </a:bodyPr>
          <a:lstStyle/>
          <a:p>
            <a:pPr marL="0" lvl="0" indent="0" algn="l">
              <a:lnSpc>
                <a:spcPts val="8280"/>
              </a:lnSpc>
              <a:spcBef>
                <a:spcPct val="0"/>
              </a:spcBef>
            </a:pPr>
            <a:r>
              <a:rPr lang="en-US" sz="6900">
                <a:solidFill>
                  <a:srgbClr val="2B2B2B"/>
                </a:solidFill>
                <a:latin typeface="Times New Roman"/>
              </a:rPr>
              <a:t>Software Requirements</a:t>
            </a:r>
          </a:p>
        </p:txBody>
      </p:sp>
      <p:sp>
        <p:nvSpPr>
          <p:cNvPr id="3" name="TextBox 3"/>
          <p:cNvSpPr txBox="1"/>
          <p:nvPr/>
        </p:nvSpPr>
        <p:spPr>
          <a:xfrm>
            <a:off x="5454106" y="2296173"/>
            <a:ext cx="9381827" cy="3533774"/>
          </a:xfrm>
          <a:prstGeom prst="rect">
            <a:avLst/>
          </a:prstGeom>
        </p:spPr>
        <p:txBody>
          <a:bodyPr lIns="0" tIns="0" rIns="0" bIns="0" rtlCol="0" anchor="t">
            <a:spAutoFit/>
          </a:bodyPr>
          <a:lstStyle/>
          <a:p>
            <a:pPr marL="863616" lvl="1" indent="-431808" algn="ctr">
              <a:lnSpc>
                <a:spcPts val="5400"/>
              </a:lnSpc>
              <a:buFont typeface="Arial"/>
              <a:buChar char="•"/>
            </a:pPr>
            <a:r>
              <a:rPr lang="en-US" sz="4000">
                <a:solidFill>
                  <a:srgbClr val="2B2B2B"/>
                </a:solidFill>
                <a:latin typeface="Agrandir"/>
              </a:rPr>
              <a:t>  Python deep learning frame works</a:t>
            </a:r>
          </a:p>
          <a:p>
            <a:pPr marL="863616" lvl="1" indent="-431808" algn="l">
              <a:lnSpc>
                <a:spcPts val="5400"/>
              </a:lnSpc>
              <a:buFont typeface="Arial"/>
              <a:buChar char="•"/>
            </a:pPr>
            <a:r>
              <a:rPr lang="en-US" sz="4000">
                <a:solidFill>
                  <a:srgbClr val="2B2B2B"/>
                </a:solidFill>
                <a:latin typeface="Agrandir"/>
              </a:rPr>
              <a:t>  Open CV</a:t>
            </a:r>
          </a:p>
          <a:p>
            <a:pPr marL="863616" lvl="1" indent="-431808" algn="l">
              <a:lnSpc>
                <a:spcPts val="5400"/>
              </a:lnSpc>
              <a:buFont typeface="Arial"/>
              <a:buChar char="•"/>
            </a:pPr>
            <a:r>
              <a:rPr lang="en-US" sz="4000">
                <a:solidFill>
                  <a:srgbClr val="2B2B2B"/>
                </a:solidFill>
                <a:latin typeface="Agrandir"/>
              </a:rPr>
              <a:t>  CNN</a:t>
            </a:r>
          </a:p>
          <a:p>
            <a:pPr marL="863616" lvl="1" indent="-431808" algn="l">
              <a:lnSpc>
                <a:spcPts val="5400"/>
              </a:lnSpc>
              <a:buFont typeface="Arial"/>
              <a:buChar char="•"/>
            </a:pPr>
            <a:r>
              <a:rPr lang="en-US" sz="4000">
                <a:solidFill>
                  <a:srgbClr val="2B2B2B"/>
                </a:solidFill>
                <a:latin typeface="Agrandir"/>
              </a:rPr>
              <a:t>  Tensor flow</a:t>
            </a:r>
          </a:p>
          <a:p>
            <a:pPr marL="863616" lvl="1" indent="-431808" algn="l">
              <a:lnSpc>
                <a:spcPts val="5400"/>
              </a:lnSpc>
              <a:buFont typeface="Arial"/>
              <a:buChar char="•"/>
            </a:pPr>
            <a:r>
              <a:rPr lang="en-US" sz="4000">
                <a:solidFill>
                  <a:srgbClr val="2B2B2B"/>
                </a:solidFill>
                <a:latin typeface="Agrandir"/>
              </a:rPr>
              <a:t>  Keras</a:t>
            </a:r>
          </a:p>
        </p:txBody>
      </p:sp>
      <p:sp>
        <p:nvSpPr>
          <p:cNvPr id="4" name="TextBox 4"/>
          <p:cNvSpPr txBox="1"/>
          <p:nvPr/>
        </p:nvSpPr>
        <p:spPr>
          <a:xfrm>
            <a:off x="4590324" y="6225235"/>
            <a:ext cx="9058573" cy="1162050"/>
          </a:xfrm>
          <a:prstGeom prst="rect">
            <a:avLst/>
          </a:prstGeom>
        </p:spPr>
        <p:txBody>
          <a:bodyPr lIns="0" tIns="0" rIns="0" bIns="0" rtlCol="0" anchor="t">
            <a:spAutoFit/>
          </a:bodyPr>
          <a:lstStyle/>
          <a:p>
            <a:pPr algn="ctr">
              <a:lnSpc>
                <a:spcPts val="8159"/>
              </a:lnSpc>
              <a:spcBef>
                <a:spcPct val="0"/>
              </a:spcBef>
            </a:pPr>
            <a:r>
              <a:rPr lang="en-US" sz="6799">
                <a:solidFill>
                  <a:srgbClr val="2B2B2B"/>
                </a:solidFill>
                <a:latin typeface="Times New Roman"/>
              </a:rPr>
              <a:t>Hardware Requirements</a:t>
            </a:r>
          </a:p>
        </p:txBody>
      </p:sp>
      <p:sp>
        <p:nvSpPr>
          <p:cNvPr id="5" name="TextBox 5"/>
          <p:cNvSpPr txBox="1"/>
          <p:nvPr/>
        </p:nvSpPr>
        <p:spPr>
          <a:xfrm>
            <a:off x="5577979" y="7725423"/>
            <a:ext cx="3566021" cy="1520317"/>
          </a:xfrm>
          <a:prstGeom prst="rect">
            <a:avLst/>
          </a:prstGeom>
        </p:spPr>
        <p:txBody>
          <a:bodyPr lIns="0" tIns="0" rIns="0" bIns="0" rtlCol="0" anchor="t">
            <a:spAutoFit/>
          </a:bodyPr>
          <a:lstStyle/>
          <a:p>
            <a:pPr marL="885187" lvl="1" indent="-442594" algn="ctr">
              <a:lnSpc>
                <a:spcPts val="5698"/>
              </a:lnSpc>
              <a:buFont typeface="Arial"/>
              <a:buChar char="•"/>
            </a:pPr>
            <a:r>
              <a:rPr lang="en-US" sz="4099">
                <a:solidFill>
                  <a:srgbClr val="2B2B2B"/>
                </a:solidFill>
                <a:latin typeface="Agrandir"/>
              </a:rPr>
              <a:t> Computer</a:t>
            </a:r>
          </a:p>
          <a:p>
            <a:pPr marL="885187" lvl="1" indent="-442594" algn="ctr">
              <a:lnSpc>
                <a:spcPts val="5698"/>
              </a:lnSpc>
              <a:buFont typeface="Arial"/>
              <a:buChar char="•"/>
            </a:pPr>
            <a:r>
              <a:rPr lang="en-US" sz="4099">
                <a:solidFill>
                  <a:srgbClr val="2B2B2B"/>
                </a:solidFill>
                <a:latin typeface="Agrandir"/>
              </a:rPr>
              <a:t>Webcam  </a:t>
            </a:r>
          </a:p>
        </p:txBody>
      </p:sp>
      <p:pic>
        <p:nvPicPr>
          <p:cNvPr id="6" name="Picture 6"/>
          <p:cNvPicPr>
            <a:picLocks noChangeAspect="1"/>
          </p:cNvPicPr>
          <p:nvPr/>
        </p:nvPicPr>
        <p:blipFill>
          <a:blip r:embed="rId2">
            <a:alphaModFix amt="25000"/>
          </a:blip>
          <a:srcRect/>
          <a:stretch>
            <a:fillRect/>
          </a:stretch>
        </p:blipFill>
        <p:spPr>
          <a:xfrm rot="-4016554">
            <a:off x="12362030" y="211682"/>
            <a:ext cx="12396191" cy="98636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480</Words>
  <Application>Microsoft Office PowerPoint</Application>
  <PresentationFormat>Custom</PresentationFormat>
  <Paragraphs>63</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Copperplate Gothic 32 AB</vt:lpstr>
      <vt:lpstr>Brittany</vt:lpstr>
      <vt:lpstr>Agrandir</vt:lpstr>
      <vt:lpstr>Times New Roman</vt:lpstr>
      <vt:lpstr>Times New Roman Bold</vt:lpstr>
      <vt:lpstr>Arial</vt:lpstr>
      <vt:lpstr>Calibri</vt:lpstr>
      <vt:lpstr>The Seasons</vt:lpstr>
      <vt:lpstr>Agrandir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Presentation in Pink Lilac Pastel Blobs Basic Style</dc:title>
  <dc:creator>Sanjana Pippari</dc:creator>
  <cp:lastModifiedBy>Sanjana Pippari</cp:lastModifiedBy>
  <cp:revision>1</cp:revision>
  <dcterms:created xsi:type="dcterms:W3CDTF">2006-08-16T00:00:00Z</dcterms:created>
  <dcterms:modified xsi:type="dcterms:W3CDTF">2024-05-03T18:19:18Z</dcterms:modified>
  <dc:identifier>DAGEJHiYI4I</dc:identifier>
</cp:coreProperties>
</file>